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25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59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paper, we experiment different techniques in the area of Multiple Instance Learning. We are interested in this particular area, because [next slide]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6de5da47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6de5da47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6de5da47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6de5da47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6de5da47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6de5da47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6de5da47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6de5da47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6de5da47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6de5da47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541b770cb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541b770cb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Trebuchet MS"/>
              <a:buChar char="●"/>
            </a:pPr>
            <a:r>
              <a:rPr lang="en" sz="1000">
                <a:highlight>
                  <a:srgbClr val="FFFFFF"/>
                </a:highlight>
                <a:latin typeface="Trebuchet MS"/>
                <a:ea typeface="Trebuchet MS"/>
                <a:cs typeface="Trebuchet MS"/>
                <a:sym typeface="Trebuchet MS"/>
              </a:rPr>
              <a:t>Discussion of results (Is the method successful? Are your results satisfactory? What are the limitations of the method used? Did you improve on the state-of-the-art? Give a critical evaluation.) - Shawn</a:t>
            </a:r>
            <a:endParaRPr sz="1000">
              <a:highlight>
                <a:srgbClr val="FFFFFF"/>
              </a:highlight>
              <a:latin typeface="Trebuchet MS"/>
              <a:ea typeface="Trebuchet MS"/>
              <a:cs typeface="Trebuchet MS"/>
              <a:sym typeface="Trebuchet MS"/>
            </a:endParaRPr>
          </a:p>
          <a:p>
            <a:pPr indent="0" lvl="0" marL="0" rtl="0" algn="l">
              <a:spcBef>
                <a:spcPts val="1200"/>
              </a:spcBef>
              <a:spcAft>
                <a:spcPts val="0"/>
              </a:spcAft>
              <a:buNone/>
            </a:pPr>
            <a:r>
              <a:t/>
            </a:r>
            <a:endParaRPr sz="1000">
              <a:highlight>
                <a:srgbClr val="FFFFFF"/>
              </a:highlight>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541b770cb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541b770cb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latin typeface="Trebuchet MS"/>
                <a:ea typeface="Trebuchet MS"/>
                <a:cs typeface="Trebuchet MS"/>
                <a:sym typeface="Trebuchet MS"/>
              </a:rPr>
              <a:t>In conclusion, We trained three different MIL models against two different video segmentation sequence datasets. In each dataset, the object of focus is different, but we still achieved very good results in both.</a:t>
            </a:r>
            <a:endParaRPr sz="1000">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000">
              <a:highlight>
                <a:srgbClr val="FFFFFF"/>
              </a:highlight>
              <a:latin typeface="Trebuchet MS"/>
              <a:ea typeface="Trebuchet MS"/>
              <a:cs typeface="Trebuchet MS"/>
              <a:sym typeface="Trebuchet MS"/>
            </a:endParaRPr>
          </a:p>
          <a:p>
            <a:pPr indent="0" lvl="0" marL="0" rtl="0" algn="l">
              <a:spcBef>
                <a:spcPts val="0"/>
              </a:spcBef>
              <a:spcAft>
                <a:spcPts val="0"/>
              </a:spcAft>
              <a:buNone/>
            </a:pPr>
            <a:r>
              <a:rPr lang="en" sz="1000">
                <a:highlight>
                  <a:srgbClr val="FFFFFF"/>
                </a:highlight>
                <a:latin typeface="Trebuchet MS"/>
                <a:ea typeface="Trebuchet MS"/>
                <a:cs typeface="Trebuchet MS"/>
                <a:sym typeface="Trebuchet MS"/>
              </a:rPr>
              <a:t>In the future, we want to dig deeper in the segmentation section and achieve the same (or better) results on multi-class datasets. As a stretch goal, we want to adapt the techniques in this paper to achieve near-real time video segmentation to make our methods more practical.</a:t>
            </a:r>
            <a:endParaRPr sz="1000">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000">
              <a:highlight>
                <a:srgbClr val="FFFFFF"/>
              </a:highlight>
              <a:latin typeface="Trebuchet MS"/>
              <a:ea typeface="Trebuchet MS"/>
              <a:cs typeface="Trebuchet MS"/>
              <a:sym typeface="Trebuchet MS"/>
            </a:endParaRPr>
          </a:p>
          <a:p>
            <a:pPr indent="0" lvl="0" marL="0" rtl="0" algn="l">
              <a:spcBef>
                <a:spcPts val="0"/>
              </a:spcBef>
              <a:spcAft>
                <a:spcPts val="0"/>
              </a:spcAft>
              <a:buNone/>
            </a:pPr>
            <a:r>
              <a:rPr lang="en" sz="1000">
                <a:highlight>
                  <a:srgbClr val="FFFFFF"/>
                </a:highlight>
                <a:latin typeface="Trebuchet MS"/>
                <a:ea typeface="Trebuchet MS"/>
                <a:cs typeface="Trebuchet MS"/>
                <a:sym typeface="Trebuchet MS"/>
              </a:rPr>
              <a:t>[.] = 25 sec</a:t>
            </a:r>
            <a:endParaRPr sz="1000">
              <a:highlight>
                <a:srgbClr val="FFFFFF"/>
              </a:highlight>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541b770cb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541b770cb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Labeled Data is expensive! </a:t>
            </a:r>
            <a:endParaRPr/>
          </a:p>
          <a:p>
            <a:pPr indent="0" lvl="0" marL="0" rtl="0" algn="l">
              <a:spcBef>
                <a:spcPts val="0"/>
              </a:spcBef>
              <a:spcAft>
                <a:spcPts val="0"/>
              </a:spcAft>
              <a:buNone/>
            </a:pPr>
            <a:r>
              <a:rPr lang="en"/>
              <a:t>As data scientists, we don’t always have access to well organized datasets. And therefore, we feel that it is important to investigate new methods of training our models where we can achieve the same (or better) results with less data. We found a field within AI called “Multiple Instance Learning” that solves this problem - that’s the focus on our paper.</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541b770cb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541b770cb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were also interested in Video Segmentation. The reason is that there are so many research on static images. For example, MS-COCO, ImageNet...the list goes on forever. But there’s not as much research on Video Segmentation.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we combined these two motivations together.</a:t>
            </a:r>
            <a:endParaRPr sz="1000">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541b770cb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541b770cb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Instance Learning (MIL for short) refers to a type of supervised learning problem where the model learns to predict instance labels given supervision of whether the image contains the object(s).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541b770c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541b770c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a:t>
            </a:r>
            <a:endParaRPr/>
          </a:p>
          <a:p>
            <a:pPr indent="0" lvl="0" marL="0" rtl="0" algn="l">
              <a:spcBef>
                <a:spcPts val="0"/>
              </a:spcBef>
              <a:spcAft>
                <a:spcPts val="0"/>
              </a:spcAft>
              <a:buNone/>
            </a:pPr>
            <a:r>
              <a:rPr lang="en"/>
              <a:t>Let’s say we are concerned about whether an image has cars or not.</a:t>
            </a:r>
            <a:endParaRPr/>
          </a:p>
          <a:p>
            <a:pPr indent="0" lvl="0" marL="0" rtl="0" algn="l">
              <a:spcBef>
                <a:spcPts val="0"/>
              </a:spcBef>
              <a:spcAft>
                <a:spcPts val="0"/>
              </a:spcAft>
              <a:buNone/>
            </a:pPr>
            <a:r>
              <a:rPr lang="en"/>
              <a:t>We train our model with images with labels of either ‘has_car’ or ‘no_car’.</a:t>
            </a:r>
            <a:endParaRPr/>
          </a:p>
          <a:p>
            <a:pPr indent="0" lvl="0" marL="0" rtl="0" algn="l">
              <a:spcBef>
                <a:spcPts val="0"/>
              </a:spcBef>
              <a:spcAft>
                <a:spcPts val="0"/>
              </a:spcAft>
              <a:buNone/>
            </a:pPr>
            <a:r>
              <a:rPr lang="en"/>
              <a:t>In the testing phase, we provide an image without labels, and ask the model - does this image have cars?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541b770cb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541b770cb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a:p>
            <a:pPr indent="0" lvl="0" marL="0" rtl="0" algn="l">
              <a:spcBef>
                <a:spcPts val="0"/>
              </a:spcBef>
              <a:spcAft>
                <a:spcPts val="0"/>
              </a:spcAft>
              <a:buNone/>
            </a:pPr>
            <a:r>
              <a:rPr lang="en"/>
              <a:t>We want to evaluate MIL techniques against two video sequence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dataset is KITTI. In this dataset, we ask the question - does the image contain pedestrians?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dataset is AiSkyEye. In this dataset, we ask the question - does the image contain cars?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1min 15sec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6de5da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6de5da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6de5da4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6de5da47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541b770c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541b770c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SzPts val="1000"/>
              <a:buFont typeface="Trebuchet MS"/>
              <a:buChar char="●"/>
            </a:pPr>
            <a:r>
              <a:rPr lang="en" sz="1000">
                <a:highlight>
                  <a:srgbClr val="FFFFFF"/>
                </a:highlight>
                <a:latin typeface="Trebuchet MS"/>
                <a:ea typeface="Trebuchet MS"/>
                <a:cs typeface="Trebuchet MS"/>
                <a:sym typeface="Trebuchet MS"/>
              </a:rPr>
              <a:t>Experiments - Shawn</a:t>
            </a:r>
            <a:endParaRPr sz="1000">
              <a:highlight>
                <a:srgbClr val="FFFFFF"/>
              </a:highlight>
              <a:latin typeface="Trebuchet MS"/>
              <a:ea typeface="Trebuchet MS"/>
              <a:cs typeface="Trebuchet MS"/>
              <a:sym typeface="Trebuchet MS"/>
            </a:endParaRPr>
          </a:p>
          <a:p>
            <a:pPr indent="0" lvl="0" marL="0" rtl="0" algn="l">
              <a:spcBef>
                <a:spcPts val="1200"/>
              </a:spcBef>
              <a:spcAft>
                <a:spcPts val="0"/>
              </a:spcAft>
              <a:buNone/>
            </a:pPr>
            <a:r>
              <a:t/>
            </a:r>
            <a:endParaRPr sz="1000">
              <a:highlight>
                <a:srgbClr val="FFFFFF"/>
              </a:highlight>
              <a:latin typeface="Trebuchet MS"/>
              <a:ea typeface="Trebuchet MS"/>
              <a:cs typeface="Trebuchet MS"/>
              <a:sym typeface="Trebuchet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rxiv.org/pdf/1412.7144.pdf" TargetMode="External"/><Relationship Id="rId4" Type="http://schemas.openxmlformats.org/officeDocument/2006/relationships/hyperlink" Target="https://www.ncbi.nlm.nih.gov/pmc/articles/PMC4908336/pdf/btw252.pdf" TargetMode="External"/><Relationship Id="rId5" Type="http://schemas.openxmlformats.org/officeDocument/2006/relationships/hyperlink" Target="https://arxiv.org/abs/1807.08902v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000"/>
              <a:t>Comparing</a:t>
            </a:r>
            <a:r>
              <a:rPr lang="en" sz="4000"/>
              <a:t> Multiple Instance Learning </a:t>
            </a:r>
            <a:r>
              <a:rPr b="0" lang="en" sz="4000"/>
              <a:t>Video Segmentation Techniques</a:t>
            </a:r>
            <a:endParaRPr b="0" sz="40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and Shawn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SPG -- KITTI - Good Example</a:t>
            </a:r>
            <a:endParaRPr/>
          </a:p>
        </p:txBody>
      </p:sp>
      <p:pic>
        <p:nvPicPr>
          <p:cNvPr id="161" name="Google Shape;161;p22"/>
          <p:cNvPicPr preferRelativeResize="0"/>
          <p:nvPr/>
        </p:nvPicPr>
        <p:blipFill>
          <a:blip r:embed="rId3">
            <a:alphaModFix/>
          </a:blip>
          <a:stretch>
            <a:fillRect/>
          </a:stretch>
        </p:blipFill>
        <p:spPr>
          <a:xfrm>
            <a:off x="1796575" y="1998823"/>
            <a:ext cx="4883775" cy="1404575"/>
          </a:xfrm>
          <a:prstGeom prst="rect">
            <a:avLst/>
          </a:prstGeom>
          <a:noFill/>
          <a:ln>
            <a:noFill/>
          </a:ln>
        </p:spPr>
      </p:pic>
      <p:pic>
        <p:nvPicPr>
          <p:cNvPr id="162" name="Google Shape;162;p22"/>
          <p:cNvPicPr preferRelativeResize="0"/>
          <p:nvPr/>
        </p:nvPicPr>
        <p:blipFill>
          <a:blip r:embed="rId4">
            <a:alphaModFix/>
          </a:blip>
          <a:stretch>
            <a:fillRect/>
          </a:stretch>
        </p:blipFill>
        <p:spPr>
          <a:xfrm>
            <a:off x="1760325" y="3484347"/>
            <a:ext cx="4883775" cy="14264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SPG -- KITTI - Bad Example</a:t>
            </a:r>
            <a:endParaRPr/>
          </a:p>
        </p:txBody>
      </p:sp>
      <p:pic>
        <p:nvPicPr>
          <p:cNvPr id="168" name="Google Shape;168;p23"/>
          <p:cNvPicPr preferRelativeResize="0"/>
          <p:nvPr/>
        </p:nvPicPr>
        <p:blipFill>
          <a:blip r:embed="rId3">
            <a:alphaModFix/>
          </a:blip>
          <a:stretch>
            <a:fillRect/>
          </a:stretch>
        </p:blipFill>
        <p:spPr>
          <a:xfrm>
            <a:off x="1680852" y="1942725"/>
            <a:ext cx="5144100" cy="1463700"/>
          </a:xfrm>
          <a:prstGeom prst="rect">
            <a:avLst/>
          </a:prstGeom>
          <a:noFill/>
          <a:ln>
            <a:noFill/>
          </a:ln>
        </p:spPr>
      </p:pic>
      <p:pic>
        <p:nvPicPr>
          <p:cNvPr id="169" name="Google Shape;169;p23"/>
          <p:cNvPicPr preferRelativeResize="0"/>
          <p:nvPr/>
        </p:nvPicPr>
        <p:blipFill>
          <a:blip r:embed="rId4">
            <a:alphaModFix/>
          </a:blip>
          <a:stretch>
            <a:fillRect/>
          </a:stretch>
        </p:blipFill>
        <p:spPr>
          <a:xfrm>
            <a:off x="1680850" y="3368006"/>
            <a:ext cx="5063950" cy="15325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SPG -- AiSkyeEye - Good Example</a:t>
            </a:r>
            <a:endParaRPr/>
          </a:p>
        </p:txBody>
      </p:sp>
      <p:pic>
        <p:nvPicPr>
          <p:cNvPr id="175" name="Google Shape;175;p24"/>
          <p:cNvPicPr preferRelativeResize="0"/>
          <p:nvPr/>
        </p:nvPicPr>
        <p:blipFill>
          <a:blip r:embed="rId3">
            <a:alphaModFix/>
          </a:blip>
          <a:stretch>
            <a:fillRect/>
          </a:stretch>
        </p:blipFill>
        <p:spPr>
          <a:xfrm>
            <a:off x="1939275" y="1961750"/>
            <a:ext cx="4947649" cy="1475475"/>
          </a:xfrm>
          <a:prstGeom prst="rect">
            <a:avLst/>
          </a:prstGeom>
          <a:noFill/>
          <a:ln>
            <a:noFill/>
          </a:ln>
        </p:spPr>
      </p:pic>
      <p:pic>
        <p:nvPicPr>
          <p:cNvPr id="176" name="Google Shape;176;p24"/>
          <p:cNvPicPr preferRelativeResize="0"/>
          <p:nvPr/>
        </p:nvPicPr>
        <p:blipFill>
          <a:blip r:embed="rId4">
            <a:alphaModFix/>
          </a:blip>
          <a:stretch>
            <a:fillRect/>
          </a:stretch>
        </p:blipFill>
        <p:spPr>
          <a:xfrm>
            <a:off x="1939275" y="3437225"/>
            <a:ext cx="4957362" cy="1457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SPG -- AiSkyeEye - Bad Example</a:t>
            </a:r>
            <a:endParaRPr/>
          </a:p>
        </p:txBody>
      </p:sp>
      <p:pic>
        <p:nvPicPr>
          <p:cNvPr id="182" name="Google Shape;182;p25"/>
          <p:cNvPicPr preferRelativeResize="0"/>
          <p:nvPr/>
        </p:nvPicPr>
        <p:blipFill>
          <a:blip r:embed="rId3">
            <a:alphaModFix/>
          </a:blip>
          <a:stretch>
            <a:fillRect/>
          </a:stretch>
        </p:blipFill>
        <p:spPr>
          <a:xfrm>
            <a:off x="2014099" y="1948300"/>
            <a:ext cx="4882527" cy="1419050"/>
          </a:xfrm>
          <a:prstGeom prst="rect">
            <a:avLst/>
          </a:prstGeom>
          <a:noFill/>
          <a:ln>
            <a:noFill/>
          </a:ln>
        </p:spPr>
      </p:pic>
      <p:pic>
        <p:nvPicPr>
          <p:cNvPr id="183" name="Google Shape;183;p25"/>
          <p:cNvPicPr preferRelativeResize="0"/>
          <p:nvPr/>
        </p:nvPicPr>
        <p:blipFill>
          <a:blip r:embed="rId4">
            <a:alphaModFix/>
          </a:blip>
          <a:stretch>
            <a:fillRect/>
          </a:stretch>
        </p:blipFill>
        <p:spPr>
          <a:xfrm>
            <a:off x="2044725" y="3461796"/>
            <a:ext cx="4902155" cy="1419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89" name="Google Shape;189;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6"/>
          <p:cNvPicPr preferRelativeResize="0"/>
          <p:nvPr/>
        </p:nvPicPr>
        <p:blipFill>
          <a:blip r:embed="rId3">
            <a:alphaModFix/>
          </a:blip>
          <a:stretch>
            <a:fillRect/>
          </a:stretch>
        </p:blipFill>
        <p:spPr>
          <a:xfrm>
            <a:off x="1742600" y="1853850"/>
            <a:ext cx="5508100" cy="290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196" name="Google Shape;196;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2" name="Google Shape;202;p28"/>
          <p:cNvSpPr txBox="1"/>
          <p:nvPr>
            <p:ph idx="1" type="body"/>
          </p:nvPr>
        </p:nvSpPr>
        <p:spPr>
          <a:xfrm>
            <a:off x="729450" y="2078875"/>
            <a:ext cx="7688700" cy="29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 this project:</a:t>
            </a:r>
            <a:endParaRPr sz="2000"/>
          </a:p>
          <a:p>
            <a:pPr indent="-355600" lvl="0" marL="457200" rtl="0" algn="l">
              <a:spcBef>
                <a:spcPts val="1600"/>
              </a:spcBef>
              <a:spcAft>
                <a:spcPts val="0"/>
              </a:spcAft>
              <a:buSzPts val="2000"/>
              <a:buChar char="●"/>
            </a:pPr>
            <a:r>
              <a:rPr lang="en" sz="2000"/>
              <a:t>3 MIL models on 2 Datasets -&gt; Very good results</a:t>
            </a:r>
            <a:endParaRPr sz="2000"/>
          </a:p>
          <a:p>
            <a:pPr indent="0" lvl="0" marL="0" rtl="0" algn="l">
              <a:spcBef>
                <a:spcPts val="1600"/>
              </a:spcBef>
              <a:spcAft>
                <a:spcPts val="0"/>
              </a:spcAft>
              <a:buNone/>
            </a:pPr>
            <a:r>
              <a:rPr lang="en" sz="2000"/>
              <a:t>In the Future:</a:t>
            </a:r>
            <a:endParaRPr sz="2000"/>
          </a:p>
          <a:p>
            <a:pPr indent="-342900" lvl="0" marL="457200" rtl="0" algn="l">
              <a:spcBef>
                <a:spcPts val="1600"/>
              </a:spcBef>
              <a:spcAft>
                <a:spcPts val="0"/>
              </a:spcAft>
              <a:buSzPts val="1800"/>
              <a:buFont typeface="Arial"/>
              <a:buChar char="●"/>
            </a:pPr>
            <a:r>
              <a:rPr lang="en" sz="1800">
                <a:latin typeface="Arial"/>
                <a:ea typeface="Arial"/>
                <a:cs typeface="Arial"/>
                <a:sym typeface="Arial"/>
              </a:rPr>
              <a:t>Improve s.o.t.a MIL methods (occluded objects/non-salient objects)</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 sz="1800">
                <a:latin typeface="Arial"/>
                <a:ea typeface="Arial"/>
                <a:cs typeface="Arial"/>
                <a:sym typeface="Arial"/>
              </a:rPr>
              <a:t>Adopting proposed methods to solve problems like </a:t>
            </a:r>
            <a:br>
              <a:rPr lang="en" sz="1800">
                <a:latin typeface="Arial"/>
                <a:ea typeface="Arial"/>
                <a:cs typeface="Arial"/>
                <a:sym typeface="Arial"/>
              </a:rPr>
            </a:br>
            <a:r>
              <a:rPr lang="en" sz="1800">
                <a:latin typeface="Arial"/>
                <a:ea typeface="Arial"/>
                <a:cs typeface="Arial"/>
                <a:sym typeface="Arial"/>
              </a:rPr>
              <a:t> (difference detection/anomaly detection)</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Labeled Data is Expensive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2500"/>
          </a:p>
        </p:txBody>
      </p:sp>
      <p:pic>
        <p:nvPicPr>
          <p:cNvPr id="94" name="Google Shape;94;p14"/>
          <p:cNvPicPr preferRelativeResize="0"/>
          <p:nvPr/>
        </p:nvPicPr>
        <p:blipFill>
          <a:blip r:embed="rId3">
            <a:alphaModFix/>
          </a:blip>
          <a:stretch>
            <a:fillRect/>
          </a:stretch>
        </p:blipFill>
        <p:spPr>
          <a:xfrm>
            <a:off x="2269725" y="1853850"/>
            <a:ext cx="4604550" cy="3069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Segmentation</a:t>
            </a:r>
            <a:endParaRPr/>
          </a:p>
        </p:txBody>
      </p:sp>
      <p:pic>
        <p:nvPicPr>
          <p:cNvPr id="100" name="Google Shape;100;p15"/>
          <p:cNvPicPr preferRelativeResize="0"/>
          <p:nvPr/>
        </p:nvPicPr>
        <p:blipFill rotWithShape="1">
          <a:blip r:embed="rId3">
            <a:alphaModFix/>
          </a:blip>
          <a:srcRect b="0" l="0" r="0" t="0"/>
          <a:stretch/>
        </p:blipFill>
        <p:spPr>
          <a:xfrm>
            <a:off x="296275" y="1972400"/>
            <a:ext cx="8577350" cy="2680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Instance Learning (MIL)</a:t>
            </a:r>
            <a:endParaRPr/>
          </a:p>
          <a:p>
            <a:pPr indent="0" lvl="0" marL="0" rtl="0" algn="l">
              <a:spcBef>
                <a:spcPts val="0"/>
              </a:spcBef>
              <a:spcAft>
                <a:spcPts val="0"/>
              </a:spcAft>
              <a:buNone/>
            </a:pPr>
            <a:r>
              <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Whether the image contains the object?</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Instance Learning (MIL) Example</a:t>
            </a:r>
            <a:endParaRPr/>
          </a:p>
        </p:txBody>
      </p:sp>
      <p:pic>
        <p:nvPicPr>
          <p:cNvPr id="112" name="Google Shape;112;p17"/>
          <p:cNvPicPr preferRelativeResize="0"/>
          <p:nvPr/>
        </p:nvPicPr>
        <p:blipFill>
          <a:blip r:embed="rId3">
            <a:alphaModFix/>
          </a:blip>
          <a:stretch>
            <a:fillRect/>
          </a:stretch>
        </p:blipFill>
        <p:spPr>
          <a:xfrm>
            <a:off x="1524650" y="2209650"/>
            <a:ext cx="1771825" cy="1275725"/>
          </a:xfrm>
          <a:prstGeom prst="rect">
            <a:avLst/>
          </a:prstGeom>
          <a:noFill/>
          <a:ln>
            <a:noFill/>
          </a:ln>
        </p:spPr>
      </p:pic>
      <p:pic>
        <p:nvPicPr>
          <p:cNvPr id="113" name="Google Shape;113;p17"/>
          <p:cNvPicPr preferRelativeResize="0"/>
          <p:nvPr/>
        </p:nvPicPr>
        <p:blipFill>
          <a:blip r:embed="rId4">
            <a:alphaModFix/>
          </a:blip>
          <a:stretch>
            <a:fillRect/>
          </a:stretch>
        </p:blipFill>
        <p:spPr>
          <a:xfrm>
            <a:off x="1524650" y="3672000"/>
            <a:ext cx="1771825" cy="1175000"/>
          </a:xfrm>
          <a:prstGeom prst="rect">
            <a:avLst/>
          </a:prstGeom>
          <a:noFill/>
          <a:ln>
            <a:noFill/>
          </a:ln>
        </p:spPr>
      </p:pic>
      <p:sp>
        <p:nvSpPr>
          <p:cNvPr id="114" name="Google Shape;114;p17"/>
          <p:cNvSpPr/>
          <p:nvPr/>
        </p:nvSpPr>
        <p:spPr>
          <a:xfrm>
            <a:off x="4196000" y="2842450"/>
            <a:ext cx="1641300" cy="127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Model</a:t>
            </a:r>
            <a:endParaRPr sz="3000"/>
          </a:p>
        </p:txBody>
      </p:sp>
      <p:cxnSp>
        <p:nvCxnSpPr>
          <p:cNvPr id="115" name="Google Shape;115;p17"/>
          <p:cNvCxnSpPr>
            <a:stCxn id="112" idx="3"/>
            <a:endCxn id="114" idx="1"/>
          </p:cNvCxnSpPr>
          <p:nvPr/>
        </p:nvCxnSpPr>
        <p:spPr>
          <a:xfrm>
            <a:off x="3296475" y="2847513"/>
            <a:ext cx="899400" cy="6327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7"/>
          <p:cNvCxnSpPr>
            <a:stCxn id="113" idx="3"/>
            <a:endCxn id="114" idx="1"/>
          </p:cNvCxnSpPr>
          <p:nvPr/>
        </p:nvCxnSpPr>
        <p:spPr>
          <a:xfrm flipH="1" rot="10800000">
            <a:off x="3296475" y="3480100"/>
            <a:ext cx="899400" cy="7794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p17"/>
          <p:cNvSpPr txBox="1"/>
          <p:nvPr/>
        </p:nvSpPr>
        <p:spPr>
          <a:xfrm>
            <a:off x="118425" y="2284125"/>
            <a:ext cx="1539900" cy="9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Lato"/>
                <a:ea typeface="Lato"/>
                <a:cs typeface="Lato"/>
                <a:sym typeface="Lato"/>
              </a:rPr>
              <a:t>‘Has_car’ </a:t>
            </a:r>
            <a:endParaRPr sz="2500">
              <a:latin typeface="Lato"/>
              <a:ea typeface="Lato"/>
              <a:cs typeface="Lato"/>
              <a:sym typeface="Lato"/>
            </a:endParaRPr>
          </a:p>
        </p:txBody>
      </p:sp>
      <p:sp>
        <p:nvSpPr>
          <p:cNvPr id="118" name="Google Shape;118;p17"/>
          <p:cNvSpPr txBox="1"/>
          <p:nvPr/>
        </p:nvSpPr>
        <p:spPr>
          <a:xfrm>
            <a:off x="177700" y="3627900"/>
            <a:ext cx="1404300" cy="9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Lato"/>
                <a:ea typeface="Lato"/>
                <a:cs typeface="Lato"/>
                <a:sym typeface="Lato"/>
              </a:rPr>
              <a:t>‘No_car’  </a:t>
            </a:r>
            <a:endParaRPr sz="2500">
              <a:latin typeface="Lato"/>
              <a:ea typeface="Lato"/>
              <a:cs typeface="Lato"/>
              <a:sym typeface="Lato"/>
            </a:endParaRPr>
          </a:p>
        </p:txBody>
      </p:sp>
      <p:pic>
        <p:nvPicPr>
          <p:cNvPr id="119" name="Google Shape;119;p17"/>
          <p:cNvPicPr preferRelativeResize="0"/>
          <p:nvPr/>
        </p:nvPicPr>
        <p:blipFill>
          <a:blip r:embed="rId5">
            <a:alphaModFix/>
          </a:blip>
          <a:stretch>
            <a:fillRect/>
          </a:stretch>
        </p:blipFill>
        <p:spPr>
          <a:xfrm>
            <a:off x="6736825" y="2842388"/>
            <a:ext cx="1913588" cy="1275725"/>
          </a:xfrm>
          <a:prstGeom prst="rect">
            <a:avLst/>
          </a:prstGeom>
          <a:noFill/>
          <a:ln>
            <a:noFill/>
          </a:ln>
        </p:spPr>
      </p:pic>
      <p:cxnSp>
        <p:nvCxnSpPr>
          <p:cNvPr id="120" name="Google Shape;120;p17"/>
          <p:cNvCxnSpPr>
            <a:stCxn id="114" idx="3"/>
            <a:endCxn id="119" idx="1"/>
          </p:cNvCxnSpPr>
          <p:nvPr/>
        </p:nvCxnSpPr>
        <p:spPr>
          <a:xfrm>
            <a:off x="5837300" y="3480250"/>
            <a:ext cx="899400" cy="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7"/>
          <p:cNvSpPr txBox="1"/>
          <p:nvPr/>
        </p:nvSpPr>
        <p:spPr>
          <a:xfrm>
            <a:off x="6736700" y="1826950"/>
            <a:ext cx="1913700" cy="9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Lato"/>
                <a:ea typeface="Lato"/>
                <a:cs typeface="Lato"/>
                <a:sym typeface="Lato"/>
              </a:rPr>
              <a:t>‘Has_car’  or ‘No_car’?</a:t>
            </a:r>
            <a:endParaRPr sz="2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127" name="Google Shape;127;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t>KITTI Dataset</a:t>
            </a:r>
            <a:r>
              <a:rPr lang="en" sz="1800"/>
              <a:t> - does the image contain </a:t>
            </a:r>
            <a:r>
              <a:rPr b="1" lang="en" sz="1800"/>
              <a:t>pedestrian</a:t>
            </a:r>
            <a:r>
              <a:rPr lang="en" sz="1800"/>
              <a:t>(s)?</a:t>
            </a:r>
            <a:endParaRPr sz="1800"/>
          </a:p>
          <a:p>
            <a:pPr indent="0" lvl="0" marL="0" rtl="0" algn="l">
              <a:spcBef>
                <a:spcPts val="1600"/>
              </a:spcBef>
              <a:spcAft>
                <a:spcPts val="1600"/>
              </a:spcAft>
              <a:buNone/>
            </a:pPr>
            <a:r>
              <a:t/>
            </a:r>
            <a:endParaRPr/>
          </a:p>
        </p:txBody>
      </p:sp>
      <p:sp>
        <p:nvSpPr>
          <p:cNvPr id="128" name="Google Shape;128;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t>AiSkyEye Dataset</a:t>
            </a:r>
            <a:r>
              <a:rPr lang="en" sz="1800"/>
              <a:t> - does the image contain </a:t>
            </a:r>
            <a:r>
              <a:rPr b="1" lang="en" sz="1800"/>
              <a:t>car</a:t>
            </a:r>
            <a:r>
              <a:rPr lang="en" sz="1800"/>
              <a:t>(s)?</a:t>
            </a:r>
            <a:endParaRPr sz="1800"/>
          </a:p>
          <a:p>
            <a:pPr indent="0" lvl="0" marL="0" rtl="0" algn="l">
              <a:spcBef>
                <a:spcPts val="1600"/>
              </a:spcBef>
              <a:spcAft>
                <a:spcPts val="1600"/>
              </a:spcAft>
              <a:buNone/>
            </a:pPr>
            <a:r>
              <a:t/>
            </a:r>
            <a:endParaRPr/>
          </a:p>
        </p:txBody>
      </p:sp>
      <p:grpSp>
        <p:nvGrpSpPr>
          <p:cNvPr id="129" name="Google Shape;129;p18"/>
          <p:cNvGrpSpPr/>
          <p:nvPr/>
        </p:nvGrpSpPr>
        <p:grpSpPr>
          <a:xfrm>
            <a:off x="1658645" y="2985837"/>
            <a:ext cx="1505230" cy="1753725"/>
            <a:chOff x="6819070" y="2825437"/>
            <a:chExt cx="1505230" cy="1753725"/>
          </a:xfrm>
        </p:grpSpPr>
        <p:pic>
          <p:nvPicPr>
            <p:cNvPr id="130" name="Google Shape;130;p18"/>
            <p:cNvPicPr preferRelativeResize="0"/>
            <p:nvPr/>
          </p:nvPicPr>
          <p:blipFill rotWithShape="1">
            <a:blip r:embed="rId3">
              <a:alphaModFix/>
            </a:blip>
            <a:srcRect b="11482" l="41514" r="34505" t="21448"/>
            <a:stretch/>
          </p:blipFill>
          <p:spPr>
            <a:xfrm>
              <a:off x="6819070" y="2825437"/>
              <a:ext cx="937632" cy="1753725"/>
            </a:xfrm>
            <a:prstGeom prst="rect">
              <a:avLst/>
            </a:prstGeom>
            <a:noFill/>
            <a:ln>
              <a:noFill/>
            </a:ln>
          </p:spPr>
        </p:pic>
        <p:sp>
          <p:nvSpPr>
            <p:cNvPr id="131" name="Google Shape;131;p18"/>
            <p:cNvSpPr txBox="1"/>
            <p:nvPr/>
          </p:nvSpPr>
          <p:spPr>
            <a:xfrm>
              <a:off x="7756700" y="3223800"/>
              <a:ext cx="567600" cy="9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Lato"/>
                  <a:ea typeface="Lato"/>
                  <a:cs typeface="Lato"/>
                  <a:sym typeface="Lato"/>
                </a:rPr>
                <a:t>?</a:t>
              </a:r>
              <a:endParaRPr sz="6000">
                <a:latin typeface="Lato"/>
                <a:ea typeface="Lato"/>
                <a:cs typeface="Lato"/>
                <a:sym typeface="Lato"/>
              </a:endParaRPr>
            </a:p>
          </p:txBody>
        </p:sp>
      </p:grpSp>
      <p:grpSp>
        <p:nvGrpSpPr>
          <p:cNvPr id="132" name="Google Shape;132;p18"/>
          <p:cNvGrpSpPr/>
          <p:nvPr/>
        </p:nvGrpSpPr>
        <p:grpSpPr>
          <a:xfrm>
            <a:off x="5435213" y="3368463"/>
            <a:ext cx="2513325" cy="988449"/>
            <a:chOff x="1133625" y="3368463"/>
            <a:chExt cx="2513325" cy="988449"/>
          </a:xfrm>
        </p:grpSpPr>
        <p:pic>
          <p:nvPicPr>
            <p:cNvPr id="133" name="Google Shape;133;p18"/>
            <p:cNvPicPr preferRelativeResize="0"/>
            <p:nvPr/>
          </p:nvPicPr>
          <p:blipFill rotWithShape="1">
            <a:blip r:embed="rId4">
              <a:alphaModFix/>
            </a:blip>
            <a:srcRect b="20518" l="17831" r="35207" t="48933"/>
            <a:stretch/>
          </p:blipFill>
          <p:spPr>
            <a:xfrm>
              <a:off x="1133625" y="3513153"/>
              <a:ext cx="1945725" cy="843758"/>
            </a:xfrm>
            <a:prstGeom prst="rect">
              <a:avLst/>
            </a:prstGeom>
            <a:noFill/>
            <a:ln>
              <a:noFill/>
            </a:ln>
          </p:spPr>
        </p:pic>
        <p:sp>
          <p:nvSpPr>
            <p:cNvPr id="134" name="Google Shape;134;p18"/>
            <p:cNvSpPr txBox="1"/>
            <p:nvPr/>
          </p:nvSpPr>
          <p:spPr>
            <a:xfrm>
              <a:off x="3079350" y="3368463"/>
              <a:ext cx="567600" cy="9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Lato"/>
                  <a:ea typeface="Lato"/>
                  <a:cs typeface="Lato"/>
                  <a:sym typeface="Lato"/>
                </a:rPr>
                <a:t>?</a:t>
              </a:r>
              <a:endParaRPr sz="6000">
                <a:latin typeface="Lato"/>
                <a:ea typeface="Lato"/>
                <a:cs typeface="Lato"/>
                <a:sym typeface="La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140" name="Google Shape;140;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MIL segmentation methods based on pretrained classifiers:</a:t>
            </a:r>
            <a:endParaRPr/>
          </a:p>
          <a:p>
            <a:pPr indent="-311150" lvl="0" marL="457200" rtl="0" algn="l">
              <a:spcBef>
                <a:spcPts val="1600"/>
              </a:spcBef>
              <a:spcAft>
                <a:spcPts val="0"/>
              </a:spcAft>
              <a:buSzPts val="1300"/>
              <a:buChar char="●"/>
            </a:pPr>
            <a:r>
              <a:rPr lang="en" u="sng">
                <a:solidFill>
                  <a:schemeClr val="hlink"/>
                </a:solidFill>
                <a:hlinkClick r:id="rId3"/>
              </a:rPr>
              <a:t>Fully Convolutional Multi-Class Multiple Instance Learning</a:t>
            </a:r>
            <a:r>
              <a:rPr lang="en"/>
              <a:t>, D. Pathak et al. (MIL-FCN)</a:t>
            </a:r>
            <a:endParaRPr/>
          </a:p>
          <a:p>
            <a:pPr indent="-311150" lvl="0" marL="457200" rtl="0" algn="l">
              <a:spcBef>
                <a:spcPts val="0"/>
              </a:spcBef>
              <a:spcAft>
                <a:spcPts val="0"/>
              </a:spcAft>
              <a:buSzPts val="1300"/>
              <a:buChar char="●"/>
            </a:pPr>
            <a:r>
              <a:rPr lang="en" u="sng">
                <a:solidFill>
                  <a:schemeClr val="hlink"/>
                </a:solidFill>
                <a:hlinkClick r:id="rId4"/>
              </a:rPr>
              <a:t>Classifying and segmenting microscopy images with deep multiple instance learning</a:t>
            </a:r>
            <a:r>
              <a:rPr lang="en"/>
              <a:t>, O. Kraus et al. (Noisy-And Pooling)</a:t>
            </a:r>
            <a:endParaRPr/>
          </a:p>
          <a:p>
            <a:pPr indent="-311150" lvl="0" marL="457200" rtl="0" algn="l">
              <a:spcBef>
                <a:spcPts val="0"/>
              </a:spcBef>
              <a:spcAft>
                <a:spcPts val="0"/>
              </a:spcAft>
              <a:buSzPts val="1300"/>
              <a:buChar char="●"/>
            </a:pPr>
            <a:r>
              <a:rPr lang="en" u="sng">
                <a:solidFill>
                  <a:schemeClr val="hlink"/>
                </a:solidFill>
                <a:highlight>
                  <a:srgbClr val="FF9900"/>
                </a:highlight>
                <a:hlinkClick r:id="rId5"/>
              </a:rPr>
              <a:t>Self-produced Guidance for Weakly-supervised Object Localization</a:t>
            </a:r>
            <a:r>
              <a:rPr lang="en">
                <a:highlight>
                  <a:srgbClr val="FF9900"/>
                </a:highlight>
              </a:rPr>
              <a:t>, X. Zhang et al. (SPG)</a:t>
            </a:r>
            <a:endParaRPr>
              <a:highlight>
                <a:srgbClr val="FF99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SPG</a:t>
            </a:r>
            <a:endParaRPr/>
          </a:p>
        </p:txBody>
      </p:sp>
      <p:sp>
        <p:nvSpPr>
          <p:cNvPr id="146" name="Google Shape;146;p20"/>
          <p:cNvSpPr txBox="1"/>
          <p:nvPr>
            <p:ph idx="1" type="body"/>
          </p:nvPr>
        </p:nvSpPr>
        <p:spPr>
          <a:xfrm>
            <a:off x="729450" y="14692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311150" lvl="0" marL="457200" rtl="0" algn="l">
              <a:lnSpc>
                <a:spcPct val="150000"/>
              </a:lnSpc>
              <a:spcBef>
                <a:spcPts val="1600"/>
              </a:spcBef>
              <a:spcAft>
                <a:spcPts val="0"/>
              </a:spcAft>
              <a:buSzPts val="1300"/>
              <a:buChar char="-"/>
            </a:pPr>
            <a:r>
              <a:rPr lang="en"/>
              <a:t>Stage-wise guided mask:</a:t>
            </a:r>
            <a:br>
              <a:rPr lang="en"/>
            </a:br>
            <a:br>
              <a:rPr lang="en"/>
            </a:br>
            <a:br>
              <a:rPr lang="en"/>
            </a:br>
            <a:endParaRPr/>
          </a:p>
          <a:p>
            <a:pPr indent="-311150" lvl="0" marL="457200" rtl="0" algn="l">
              <a:lnSpc>
                <a:spcPct val="150000"/>
              </a:lnSpc>
              <a:spcBef>
                <a:spcPts val="0"/>
              </a:spcBef>
              <a:spcAft>
                <a:spcPts val="0"/>
              </a:spcAft>
              <a:buSzPts val="1300"/>
              <a:buChar char="-"/>
            </a:pPr>
            <a:r>
              <a:rPr lang="en"/>
              <a:t>Backbone CNN:  Inception_V3</a:t>
            </a:r>
            <a:endParaRPr/>
          </a:p>
          <a:p>
            <a:pPr indent="-311150" lvl="0" marL="457200" rtl="0" algn="l">
              <a:lnSpc>
                <a:spcPct val="150000"/>
              </a:lnSpc>
              <a:spcBef>
                <a:spcPts val="0"/>
              </a:spcBef>
              <a:spcAft>
                <a:spcPts val="0"/>
              </a:spcAft>
              <a:buSzPts val="1300"/>
              <a:buChar char="-"/>
            </a:pPr>
            <a:r>
              <a:rPr lang="en"/>
              <a:t>A1, A2: DoubleConvTranspose2D (upsampling)	</a:t>
            </a:r>
            <a:endParaRPr/>
          </a:p>
          <a:p>
            <a:pPr indent="-311150" lvl="0" marL="457200" rtl="0" algn="l">
              <a:lnSpc>
                <a:spcPct val="150000"/>
              </a:lnSpc>
              <a:spcBef>
                <a:spcPts val="0"/>
              </a:spcBef>
              <a:spcAft>
                <a:spcPts val="0"/>
              </a:spcAft>
              <a:buSzPts val="1300"/>
              <a:buChar char="-"/>
            </a:pPr>
            <a:r>
              <a:rPr lang="en"/>
              <a:t>A3,B1,B2: DoubleConv </a:t>
            </a:r>
            <a:endParaRPr/>
          </a:p>
          <a:p>
            <a:pPr indent="-311150" lvl="0" marL="457200" rtl="0" algn="l">
              <a:lnSpc>
                <a:spcPct val="150000"/>
              </a:lnSpc>
              <a:spcBef>
                <a:spcPts val="0"/>
              </a:spcBef>
              <a:spcAft>
                <a:spcPts val="0"/>
              </a:spcAft>
              <a:buSzPts val="1300"/>
              <a:buChar char="-"/>
            </a:pPr>
            <a:r>
              <a:rPr lang="en"/>
              <a:t>A4: 1x1xK Conv layer (for generating heatmap)</a:t>
            </a:r>
            <a:endParaRPr/>
          </a:p>
          <a:p>
            <a:pPr indent="-311150" lvl="0" marL="457200" rtl="0" algn="l">
              <a:lnSpc>
                <a:spcPct val="150000"/>
              </a:lnSpc>
              <a:spcBef>
                <a:spcPts val="0"/>
              </a:spcBef>
              <a:spcAft>
                <a:spcPts val="0"/>
              </a:spcAft>
              <a:buSzPts val="1300"/>
              <a:buChar char="-"/>
            </a:pPr>
            <a:r>
              <a:rPr lang="en"/>
              <a:t>Gradient of ignored pixels are not calculated</a:t>
            </a:r>
            <a:endParaRPr/>
          </a:p>
          <a:p>
            <a:pPr indent="-311150" lvl="0" marL="457200" rtl="0" algn="l">
              <a:lnSpc>
                <a:spcPct val="150000"/>
              </a:lnSpc>
              <a:spcBef>
                <a:spcPts val="0"/>
              </a:spcBef>
              <a:spcAft>
                <a:spcPts val="0"/>
              </a:spcAft>
              <a:buSzPts val="1300"/>
              <a:buChar char="-"/>
            </a:pPr>
            <a:r>
              <a:rPr lang="en"/>
              <a:t>Loss: CrossEntropy for class labels + BinaryCrossEntropy for stage-guided masks</a:t>
            </a:r>
            <a:endParaRPr/>
          </a:p>
          <a:p>
            <a:pPr indent="0" lvl="0" marL="914400" rtl="0" algn="l">
              <a:lnSpc>
                <a:spcPct val="150000"/>
              </a:lnSpc>
              <a:spcBef>
                <a:spcPts val="1600"/>
              </a:spcBef>
              <a:spcAft>
                <a:spcPts val="1600"/>
              </a:spcAft>
              <a:buNone/>
            </a:pPr>
            <a:r>
              <a:t/>
            </a:r>
            <a:endParaRPr/>
          </a:p>
        </p:txBody>
      </p:sp>
      <p:pic>
        <p:nvPicPr>
          <p:cNvPr id="147" name="Google Shape;147;p20"/>
          <p:cNvPicPr preferRelativeResize="0"/>
          <p:nvPr/>
        </p:nvPicPr>
        <p:blipFill>
          <a:blip r:embed="rId3">
            <a:alphaModFix/>
          </a:blip>
          <a:stretch>
            <a:fillRect/>
          </a:stretch>
        </p:blipFill>
        <p:spPr>
          <a:xfrm>
            <a:off x="4364925" y="821100"/>
            <a:ext cx="4560001" cy="2587701"/>
          </a:xfrm>
          <a:prstGeom prst="rect">
            <a:avLst/>
          </a:prstGeom>
          <a:noFill/>
          <a:ln>
            <a:noFill/>
          </a:ln>
        </p:spPr>
      </p:pic>
      <p:pic>
        <p:nvPicPr>
          <p:cNvPr id="148" name="Google Shape;148;p20"/>
          <p:cNvPicPr preferRelativeResize="0"/>
          <p:nvPr/>
        </p:nvPicPr>
        <p:blipFill>
          <a:blip r:embed="rId4">
            <a:alphaModFix/>
          </a:blip>
          <a:stretch>
            <a:fillRect/>
          </a:stretch>
        </p:blipFill>
        <p:spPr>
          <a:xfrm>
            <a:off x="1246875" y="2335425"/>
            <a:ext cx="3167651" cy="679850"/>
          </a:xfrm>
          <a:prstGeom prst="rect">
            <a:avLst/>
          </a:prstGeom>
          <a:noFill/>
          <a:ln>
            <a:noFill/>
          </a:ln>
        </p:spPr>
      </p:pic>
      <p:sp>
        <p:nvSpPr>
          <p:cNvPr id="149" name="Google Shape;149;p20"/>
          <p:cNvSpPr txBox="1"/>
          <p:nvPr/>
        </p:nvSpPr>
        <p:spPr>
          <a:xfrm>
            <a:off x="4836000" y="3828450"/>
            <a:ext cx="4188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 </a:t>
            </a:r>
            <a:r>
              <a:rPr lang="en" u="sng">
                <a:solidFill>
                  <a:srgbClr val="4A86E8"/>
                </a:solidFill>
              </a:rPr>
              <a:t>https://github.com/shawn3298317/SPG.git</a:t>
            </a:r>
            <a:endParaRPr u="sng">
              <a:solidFill>
                <a:srgbClr val="4A86E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(SPG model)</a:t>
            </a:r>
            <a:endParaRPr/>
          </a:p>
        </p:txBody>
      </p:sp>
      <p:sp>
        <p:nvSpPr>
          <p:cNvPr id="155" name="Google Shape;15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Hyperparms: 10 Epoch, SGD(0.001, momentum=0.9, weight_decay=5e-4), BS(16)</a:t>
            </a:r>
            <a:endParaRPr sz="1400">
              <a:latin typeface="Arial"/>
              <a:ea typeface="Arial"/>
              <a:cs typeface="Arial"/>
              <a:sym typeface="Arial"/>
            </a:endParaRPr>
          </a:p>
          <a:p>
            <a:pPr indent="-317500" lvl="0" marL="457200" rtl="0" algn="l">
              <a:lnSpc>
                <a:spcPct val="150000"/>
              </a:lnSpc>
              <a:spcBef>
                <a:spcPts val="0"/>
              </a:spcBef>
              <a:spcAft>
                <a:spcPts val="0"/>
              </a:spcAft>
              <a:buSzPts val="1400"/>
              <a:buFont typeface="Arial"/>
              <a:buChar char="-"/>
            </a:pPr>
            <a:r>
              <a:rPr lang="en" sz="1400">
                <a:latin typeface="Arial"/>
                <a:ea typeface="Arial"/>
                <a:cs typeface="Arial"/>
                <a:sym typeface="Arial"/>
              </a:rPr>
              <a:t>Test set Performance:</a:t>
            </a:r>
            <a:endParaRPr sz="1400">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Test Loss: </a:t>
            </a:r>
            <a:r>
              <a:rPr b="1" lang="en" sz="1400" u="sng">
                <a:latin typeface="Arial"/>
                <a:ea typeface="Arial"/>
                <a:cs typeface="Arial"/>
                <a:sym typeface="Arial"/>
              </a:rPr>
              <a:t>0.578</a:t>
            </a:r>
            <a:endParaRPr b="1" sz="1400" u="sng">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Class Classification Accuarcy: </a:t>
            </a:r>
            <a:r>
              <a:rPr b="1" lang="en" sz="1400" u="sng">
                <a:latin typeface="Arial"/>
                <a:ea typeface="Arial"/>
                <a:cs typeface="Arial"/>
                <a:sym typeface="Arial"/>
              </a:rPr>
              <a:t>0.883</a:t>
            </a:r>
            <a:endParaRPr b="1" sz="1400" u="sng">
              <a:latin typeface="Arial"/>
              <a:ea typeface="Arial"/>
              <a:cs typeface="Arial"/>
              <a:sym typeface="Arial"/>
            </a:endParaRPr>
          </a:p>
          <a:p>
            <a:pPr indent="-317500" lvl="1" marL="914400" rtl="0" algn="l">
              <a:lnSpc>
                <a:spcPct val="150000"/>
              </a:lnSpc>
              <a:spcBef>
                <a:spcPts val="0"/>
              </a:spcBef>
              <a:spcAft>
                <a:spcPts val="0"/>
              </a:spcAft>
              <a:buSzPts val="1400"/>
              <a:buFont typeface="Arial"/>
              <a:buChar char="-"/>
            </a:pPr>
            <a:r>
              <a:rPr lang="en" sz="1400">
                <a:latin typeface="Arial"/>
                <a:ea typeface="Arial"/>
                <a:cs typeface="Arial"/>
                <a:sym typeface="Arial"/>
              </a:rPr>
              <a:t>IoU for SegMask:</a:t>
            </a:r>
            <a:r>
              <a:rPr i="1" lang="en" sz="1400">
                <a:latin typeface="Arial"/>
                <a:ea typeface="Arial"/>
                <a:cs typeface="Arial"/>
                <a:sym typeface="Arial"/>
              </a:rPr>
              <a:t> </a:t>
            </a:r>
            <a:r>
              <a:rPr b="1" lang="en" sz="1400" u="sng">
                <a:latin typeface="Arial"/>
                <a:ea typeface="Arial"/>
                <a:cs typeface="Arial"/>
                <a:sym typeface="Arial"/>
              </a:rPr>
              <a:t>0.606</a:t>
            </a:r>
            <a:endParaRPr b="1" sz="1400" u="sng">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